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4" r:id="rId4"/>
    <p:sldId id="263" r:id="rId5"/>
    <p:sldId id="262" r:id="rId6"/>
    <p:sldId id="271" r:id="rId7"/>
    <p:sldId id="272" r:id="rId8"/>
    <p:sldId id="273" r:id="rId9"/>
    <p:sldId id="277" r:id="rId10"/>
    <p:sldId id="268" r:id="rId11"/>
    <p:sldId id="270" r:id="rId12"/>
    <p:sldId id="267" r:id="rId13"/>
    <p:sldId id="275" r:id="rId14"/>
    <p:sldId id="276" r:id="rId15"/>
    <p:sldId id="274" r:id="rId16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9C4B"/>
    <a:srgbClr val="F909F9"/>
    <a:srgbClr val="009D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6FD71F-08A0-DF47-B5DD-B4215CCACE5B}" v="29" dt="2021-05-09T17:26:54.5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55" autoAdjust="0"/>
    <p:restoredTop sz="95696"/>
  </p:normalViewPr>
  <p:slideViewPr>
    <p:cSldViewPr snapToGrid="0">
      <p:cViewPr varScale="1">
        <p:scale>
          <a:sx n="105" d="100"/>
          <a:sy n="105" d="100"/>
        </p:scale>
        <p:origin x="64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Jurčević" userId="0b24b88d-47f3-4db2-ad81-ac8a28adbcb8" providerId="ADAL" clId="{32A76054-B9CF-4C4E-9EF6-6A55C9A765AB}"/>
    <pc:docChg chg="modSld">
      <pc:chgData name="Zrinka Jurčević" userId="0b24b88d-47f3-4db2-ad81-ac8a28adbcb8" providerId="ADAL" clId="{32A76054-B9CF-4C4E-9EF6-6A55C9A765AB}" dt="2021-04-17T16:58:22.757" v="29" actId="20577"/>
      <pc:docMkLst>
        <pc:docMk/>
      </pc:docMkLst>
      <pc:sldChg chg="modSp">
        <pc:chgData name="Zrinka Jurčević" userId="0b24b88d-47f3-4db2-ad81-ac8a28adbcb8" providerId="ADAL" clId="{32A76054-B9CF-4C4E-9EF6-6A55C9A765AB}" dt="2021-04-17T16:58:22.757" v="29" actId="20577"/>
        <pc:sldMkLst>
          <pc:docMk/>
          <pc:sldMk cId="2415854040" sldId="271"/>
        </pc:sldMkLst>
        <pc:spChg chg="mod">
          <ac:chgData name="Zrinka Jurčević" userId="0b24b88d-47f3-4db2-ad81-ac8a28adbcb8" providerId="ADAL" clId="{32A76054-B9CF-4C4E-9EF6-6A55C9A765AB}" dt="2021-04-17T16:58:22.757" v="29" actId="20577"/>
          <ac:spMkLst>
            <pc:docMk/>
            <pc:sldMk cId="2415854040" sldId="271"/>
            <ac:spMk id="3" creationId="{A88C784C-77DC-054B-8016-9013B8088C76}"/>
          </ac:spMkLst>
        </pc:spChg>
      </pc:sldChg>
    </pc:docChg>
  </pc:docChgLst>
  <pc:docChgLst>
    <pc:chgData name="Zrinka Jurčević" userId="0b24b88d-47f3-4db2-ad81-ac8a28adbcb8" providerId="ADAL" clId="{746FD71F-08A0-DF47-B5DD-B4215CCACE5B}"/>
    <pc:docChg chg="modSld">
      <pc:chgData name="Zrinka Jurčević" userId="0b24b88d-47f3-4db2-ad81-ac8a28adbcb8" providerId="ADAL" clId="{746FD71F-08A0-DF47-B5DD-B4215CCACE5B}" dt="2021-05-09T17:26:54.528" v="28" actId="20577"/>
      <pc:docMkLst>
        <pc:docMk/>
      </pc:docMkLst>
      <pc:sldChg chg="modSp">
        <pc:chgData name="Zrinka Jurčević" userId="0b24b88d-47f3-4db2-ad81-ac8a28adbcb8" providerId="ADAL" clId="{746FD71F-08A0-DF47-B5DD-B4215CCACE5B}" dt="2021-05-09T17:26:54.528" v="28" actId="20577"/>
        <pc:sldMkLst>
          <pc:docMk/>
          <pc:sldMk cId="137968092" sldId="267"/>
        </pc:sldMkLst>
        <pc:spChg chg="mod">
          <ac:chgData name="Zrinka Jurčević" userId="0b24b88d-47f3-4db2-ad81-ac8a28adbcb8" providerId="ADAL" clId="{746FD71F-08A0-DF47-B5DD-B4215CCACE5B}" dt="2021-05-09T17:26:54.528" v="28" actId="20577"/>
          <ac:spMkLst>
            <pc:docMk/>
            <pc:sldMk cId="137968092" sldId="267"/>
            <ac:spMk id="18" creationId="{CA072E3F-3BE4-F448-9F16-7635BE1318F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9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192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6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636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9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991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943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17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77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8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86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slide" Target="slide14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9.png"/><Relationship Id="rId7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hyperlink" Target="https://www.e-sfera.hr/dodatni-digitalni-sadrzaji/51452356-216c-4a8b-803f-1929d5418a41/" TargetMode="External"/><Relationship Id="rId10" Type="http://schemas.openxmlformats.org/officeDocument/2006/relationships/image" Target="../media/image24.png"/><Relationship Id="rId4" Type="http://schemas.openxmlformats.org/officeDocument/2006/relationships/image" Target="../media/image12.png"/><Relationship Id="rId9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2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/>
          <a:stretch/>
        </p:blipFill>
        <p:spPr>
          <a:xfrm>
            <a:off x="-18748" y="0"/>
            <a:ext cx="12210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5" y="1223657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452" y="5061621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7934990" y="1566146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91336E-1A23-B746-B720-820C393C3CE4}"/>
              </a:ext>
            </a:extLst>
          </p:cNvPr>
          <p:cNvSpPr txBox="1"/>
          <p:nvPr/>
        </p:nvSpPr>
        <p:spPr>
          <a:xfrm>
            <a:off x="8875776" y="2197546"/>
            <a:ext cx="19141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PISANJE ZAREZA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E8B6C3-6151-5F48-9B64-100DEA4EC0D4}"/>
              </a:ext>
            </a:extLst>
          </p:cNvPr>
          <p:cNvSpPr txBox="1"/>
          <p:nvPr/>
        </p:nvSpPr>
        <p:spPr>
          <a:xfrm>
            <a:off x="1834809" y="565415"/>
            <a:ext cx="78150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/>
              <a:t>Promotri</a:t>
            </a:r>
            <a:r>
              <a:rPr lang="en-US" sz="2800" dirty="0"/>
              <a:t> </a:t>
            </a:r>
            <a:r>
              <a:rPr lang="en-US" sz="2800" dirty="0" err="1"/>
              <a:t>primjere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zaključi</a:t>
            </a:r>
            <a:r>
              <a:rPr lang="en-US" sz="2800" dirty="0"/>
              <a:t> </a:t>
            </a:r>
            <a:r>
              <a:rPr lang="en-US" sz="2800" dirty="0" err="1"/>
              <a:t>kad</a:t>
            </a:r>
            <a:r>
              <a:rPr lang="en-US" sz="2800" dirty="0"/>
              <a:t> se </a:t>
            </a:r>
            <a:r>
              <a:rPr lang="en-US" sz="2800" dirty="0" err="1"/>
              <a:t>piše</a:t>
            </a:r>
            <a:r>
              <a:rPr lang="en-US" sz="2800" dirty="0"/>
              <a:t> </a:t>
            </a:r>
            <a:r>
              <a:rPr lang="en-US" sz="2800" dirty="0" err="1"/>
              <a:t>zarez</a:t>
            </a:r>
            <a:r>
              <a:rPr lang="en-US" sz="2800" dirty="0"/>
              <a:t> u </a:t>
            </a:r>
            <a:r>
              <a:rPr lang="en-US" sz="2800" dirty="0" err="1"/>
              <a:t>objektnim</a:t>
            </a:r>
            <a:r>
              <a:rPr lang="en-US" sz="2800" dirty="0"/>
              <a:t> </a:t>
            </a:r>
            <a:r>
              <a:rPr lang="en-US" sz="2800" dirty="0" err="1"/>
              <a:t>rečenicama</a:t>
            </a:r>
            <a:r>
              <a:rPr lang="en-US" sz="2800" dirty="0"/>
              <a:t>. 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AF4DAAF-5C32-C146-A891-3D23EB03393E}"/>
              </a:ext>
            </a:extLst>
          </p:cNvPr>
          <p:cNvSpPr/>
          <p:nvPr/>
        </p:nvSpPr>
        <p:spPr>
          <a:xfrm>
            <a:off x="289313" y="1905158"/>
            <a:ext cx="7185161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drugi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govore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,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pokušaj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zamisliti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</a:p>
          <a:p>
            <a:endParaRPr lang="en-US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Zamisli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da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neustrašivi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superjunak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,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da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ušao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vremenski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stroj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,</a:t>
            </a:r>
            <a:r>
              <a:rPr lang="en-US" sz="2800" b="1" dirty="0">
                <a:solidFill>
                  <a:srgbClr val="CC99FF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da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pronašao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Aladinovu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svjetiljku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  <a:p>
            <a:br>
              <a:rPr lang="en-US" dirty="0">
                <a:solidFill>
                  <a:srgbClr val="000000"/>
                </a:solidFill>
              </a:rPr>
            </a:br>
            <a:br>
              <a:rPr lang="en-US" dirty="0"/>
            </a:br>
            <a:endParaRPr lang="en-HR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F08039-7424-7043-882B-D044A839B95A}"/>
              </a:ext>
            </a:extLst>
          </p:cNvPr>
          <p:cNvSpPr txBox="1"/>
          <p:nvPr/>
        </p:nvSpPr>
        <p:spPr>
          <a:xfrm>
            <a:off x="2962657" y="2865120"/>
            <a:ext cx="1694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inverzija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9F0DE6-FD40-024B-9E43-FA0F1E1A65F6}"/>
              </a:ext>
            </a:extLst>
          </p:cNvPr>
          <p:cNvSpPr txBox="1"/>
          <p:nvPr/>
        </p:nvSpPr>
        <p:spPr>
          <a:xfrm>
            <a:off x="2952468" y="5066294"/>
            <a:ext cx="1964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nabrajanje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393909-9964-A54E-B766-0CD0C6BFE52D}"/>
              </a:ext>
            </a:extLst>
          </p:cNvPr>
          <p:cNvSpPr txBox="1"/>
          <p:nvPr/>
        </p:nvSpPr>
        <p:spPr>
          <a:xfrm>
            <a:off x="8737792" y="3151653"/>
            <a:ext cx="20116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- </a:t>
            </a:r>
            <a:r>
              <a:rPr lang="en-US" sz="2800" dirty="0"/>
              <a:t>i</a:t>
            </a:r>
            <a:r>
              <a:rPr lang="en-HR" sz="2800" dirty="0"/>
              <a:t>nverzija </a:t>
            </a:r>
            <a:r>
              <a:rPr lang="en-US" sz="2800" dirty="0"/>
              <a:t>i</a:t>
            </a:r>
            <a:r>
              <a:rPr lang="en-HR" sz="2800" dirty="0"/>
              <a:t> nabrajanje</a:t>
            </a:r>
          </a:p>
        </p:txBody>
      </p:sp>
    </p:spTree>
    <p:extLst>
      <p:ext uri="{BB962C8B-B14F-4D97-AF65-F5344CB8AC3E}">
        <p14:creationId xmlns:p14="http://schemas.microsoft.com/office/powerpoint/2010/main" val="262211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uiExpand="1" build="p"/>
      <p:bldP spid="9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771160" y="2151214"/>
            <a:ext cx="194494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EB7FE72-6F67-E544-84DE-7D4FBC521147}"/>
              </a:ext>
            </a:extLst>
          </p:cNvPr>
          <p:cNvSpPr txBox="1"/>
          <p:nvPr/>
        </p:nvSpPr>
        <p:spPr>
          <a:xfrm>
            <a:off x="1962912" y="517847"/>
            <a:ext cx="72664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S pomoću grafičkoga organizatora ponovi objekt </a:t>
            </a:r>
            <a:r>
              <a:rPr lang="en-US" sz="2800" dirty="0"/>
              <a:t>i</a:t>
            </a:r>
            <a:r>
              <a:rPr lang="en-HR" sz="2800" dirty="0"/>
              <a:t> objektne rečenice.</a:t>
            </a:r>
          </a:p>
        </p:txBody>
      </p:sp>
      <p:pic>
        <p:nvPicPr>
          <p:cNvPr id="1026" name="Picture 2">
            <a:hlinkClick r:id="rId5" action="ppaction://hlinksldjump"/>
            <a:extLst>
              <a:ext uri="{FF2B5EF4-FFF2-40B4-BE49-F238E27FC236}">
                <a16:creationId xmlns:a16="http://schemas.microsoft.com/office/drawing/2014/main" id="{92ECB6C9-9A91-004E-8382-DFE575C34D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740" y="1762082"/>
            <a:ext cx="4921534" cy="3617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993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097474" y="1223657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909" y="5206980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8650098" y="2485793"/>
            <a:ext cx="2634745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UVJEŽBAVANJE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0F492F-2039-144F-B2AC-AD6191B25720}"/>
              </a:ext>
            </a:extLst>
          </p:cNvPr>
          <p:cNvSpPr txBox="1"/>
          <p:nvPr/>
        </p:nvSpPr>
        <p:spPr>
          <a:xfrm>
            <a:off x="1754856" y="440024"/>
            <a:ext cx="89225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Preoblikuj jednostavnu rečenicu u zavisnosloženu objektnu, a zatim složenu u jednostavnu.</a:t>
            </a:r>
          </a:p>
        </p:txBody>
      </p:sp>
      <p:pic>
        <p:nvPicPr>
          <p:cNvPr id="3" name="Graphic 2" descr="Cloud With Lightning And Rain with solid fill">
            <a:extLst>
              <a:ext uri="{FF2B5EF4-FFF2-40B4-BE49-F238E27FC236}">
                <a16:creationId xmlns:a16="http://schemas.microsoft.com/office/drawing/2014/main" id="{12ACF273-7034-0E48-9548-19F622274B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22551" y="917077"/>
            <a:ext cx="914400" cy="914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2BE99D3-5307-5848-A25F-04C3F76F11C9}"/>
              </a:ext>
            </a:extLst>
          </p:cNvPr>
          <p:cNvSpPr txBox="1"/>
          <p:nvPr/>
        </p:nvSpPr>
        <p:spPr>
          <a:xfrm>
            <a:off x="1589649" y="1505243"/>
            <a:ext cx="4206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Zamišljeno je gledao kišu.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5FAC2CE-2CB4-424E-9C35-303F2A84464F}"/>
              </a:ext>
            </a:extLst>
          </p:cNvPr>
          <p:cNvCxnSpPr/>
          <p:nvPr/>
        </p:nvCxnSpPr>
        <p:spPr>
          <a:xfrm>
            <a:off x="633046" y="2485793"/>
            <a:ext cx="6730896" cy="0"/>
          </a:xfrm>
          <a:prstGeom prst="line">
            <a:avLst/>
          </a:prstGeom>
          <a:ln w="19050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4950151-88D7-0141-831A-5CFA68895E09}"/>
              </a:ext>
            </a:extLst>
          </p:cNvPr>
          <p:cNvSpPr txBox="1"/>
          <p:nvPr/>
        </p:nvSpPr>
        <p:spPr>
          <a:xfrm>
            <a:off x="1456006" y="2471726"/>
            <a:ext cx="5084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Ispričat ću ti što sam doživio.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F91D2D0-18DE-9B4E-BDAF-78E619E8FDB7}"/>
              </a:ext>
            </a:extLst>
          </p:cNvPr>
          <p:cNvCxnSpPr/>
          <p:nvPr/>
        </p:nvCxnSpPr>
        <p:spPr>
          <a:xfrm>
            <a:off x="598555" y="3302391"/>
            <a:ext cx="6730896" cy="0"/>
          </a:xfrm>
          <a:prstGeom prst="line">
            <a:avLst/>
          </a:prstGeom>
          <a:ln w="19050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Graphic 14" descr="Cloud With Lightning And Rain with solid fill">
            <a:extLst>
              <a:ext uri="{FF2B5EF4-FFF2-40B4-BE49-F238E27FC236}">
                <a16:creationId xmlns:a16="http://schemas.microsoft.com/office/drawing/2014/main" id="{CB6876B5-6C2A-F641-A34C-AFAEC23C25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75846" y="3518423"/>
            <a:ext cx="914400" cy="9144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E951FB0-2BC8-1347-9E34-4E300B089010}"/>
              </a:ext>
            </a:extLst>
          </p:cNvPr>
          <p:cNvSpPr txBox="1"/>
          <p:nvPr/>
        </p:nvSpPr>
        <p:spPr>
          <a:xfrm>
            <a:off x="1136951" y="3798014"/>
            <a:ext cx="6333302" cy="1964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HR" sz="2800" i="1" dirty="0"/>
              <a:t>Ne pitam tko je učinio.    </a:t>
            </a:r>
          </a:p>
          <a:p>
            <a:pPr>
              <a:lnSpc>
                <a:spcPct val="150000"/>
              </a:lnSpc>
            </a:pPr>
            <a:r>
              <a:rPr lang="en-HR" sz="2800" dirty="0"/>
              <a:t>              Rečenica je:</a:t>
            </a:r>
          </a:p>
          <a:p>
            <a:pPr marL="342900" indent="-342900">
              <a:lnSpc>
                <a:spcPct val="150000"/>
              </a:lnSpc>
              <a:buAutoNum type="alphaLcParenR"/>
            </a:pPr>
            <a:r>
              <a:rPr lang="en-US" sz="2800" dirty="0"/>
              <a:t>p</a:t>
            </a:r>
            <a:r>
              <a:rPr lang="en-HR" sz="2800" dirty="0"/>
              <a:t>redikatna    </a:t>
            </a:r>
            <a:r>
              <a:rPr lang="en-US" sz="2800" dirty="0"/>
              <a:t>b) s</a:t>
            </a:r>
            <a:r>
              <a:rPr lang="en-HR" sz="2800" dirty="0"/>
              <a:t>ubjektna   </a:t>
            </a:r>
            <a:r>
              <a:rPr lang="en-US" sz="2800" dirty="0"/>
              <a:t>c)  </a:t>
            </a:r>
            <a:r>
              <a:rPr lang="en-HR" sz="2800" dirty="0"/>
              <a:t>objektna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F33F06F-1630-B246-9E1E-9A57EE5D183A}"/>
              </a:ext>
            </a:extLst>
          </p:cNvPr>
          <p:cNvSpPr txBox="1"/>
          <p:nvPr/>
        </p:nvSpPr>
        <p:spPr>
          <a:xfrm>
            <a:off x="1368070" y="2010689"/>
            <a:ext cx="5718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0070C0"/>
                </a:solidFill>
              </a:rPr>
              <a:t>Zamišljeno je gledao kako pada kiša.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A072E3F-3BE4-F448-9F16-7635BE1318F5}"/>
              </a:ext>
            </a:extLst>
          </p:cNvPr>
          <p:cNvSpPr txBox="1"/>
          <p:nvPr/>
        </p:nvSpPr>
        <p:spPr>
          <a:xfrm>
            <a:off x="1090246" y="2858515"/>
            <a:ext cx="5718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0070C0"/>
                </a:solidFill>
              </a:rPr>
              <a:t>Ispričat ću </a:t>
            </a:r>
            <a:r>
              <a:rPr lang="en-HR" sz="2800">
                <a:solidFill>
                  <a:srgbClr val="0070C0"/>
                </a:solidFill>
              </a:rPr>
              <a:t>ti svoj doživljaj.</a:t>
            </a:r>
            <a:endParaRPr lang="en-HR" sz="2800" dirty="0">
              <a:solidFill>
                <a:srgbClr val="0070C0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2B5462E-6EA9-4B46-A54A-78BA7B061252}"/>
              </a:ext>
            </a:extLst>
          </p:cNvPr>
          <p:cNvSpPr/>
          <p:nvPr/>
        </p:nvSpPr>
        <p:spPr>
          <a:xfrm>
            <a:off x="5329737" y="5236359"/>
            <a:ext cx="548640" cy="538063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</p:spTree>
    <p:extLst>
      <p:ext uri="{BB962C8B-B14F-4D97-AF65-F5344CB8AC3E}">
        <p14:creationId xmlns:p14="http://schemas.microsoft.com/office/powerpoint/2010/main" val="1379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lika 4">
            <a:hlinkClick r:id="rId2" action="ppaction://hlinksldjump"/>
            <a:extLst>
              <a:ext uri="{FF2B5EF4-FFF2-40B4-BE49-F238E27FC236}">
                <a16:creationId xmlns:a16="http://schemas.microsoft.com/office/drawing/2014/main" id="{18DF9897-D1CA-FB41-B0E3-9D971A62CC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47960"/>
            <a:ext cx="10086535" cy="5813147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49863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hlinkClick r:id="rId2" action="ppaction://hlinksldjump"/>
            <a:extLst>
              <a:ext uri="{FF2B5EF4-FFF2-40B4-BE49-F238E27FC236}">
                <a16:creationId xmlns:a16="http://schemas.microsoft.com/office/drawing/2014/main" id="{0FE5133B-18F2-304A-A824-4930EE70C3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37" y="251600"/>
            <a:ext cx="10874326" cy="635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2643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022368" y="1223655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8" name="Google Shape;299;p24">
            <a:hlinkClick r:id="rId5"/>
            <a:extLst>
              <a:ext uri="{FF2B5EF4-FFF2-40B4-BE49-F238E27FC236}">
                <a16:creationId xmlns:a16="http://schemas.microsoft.com/office/drawing/2014/main" id="{55E966A6-59EB-634D-A08B-DA6BC33DB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4066" r="27775" b="26702"/>
          <a:stretch/>
        </p:blipFill>
        <p:spPr>
          <a:xfrm>
            <a:off x="7623293" y="2560050"/>
            <a:ext cx="2631877" cy="10736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B4513833-C872-D94A-A9E3-25DD112A2A55}"/>
              </a:ext>
            </a:extLst>
          </p:cNvPr>
          <p:cNvSpPr txBox="1"/>
          <p:nvPr/>
        </p:nvSpPr>
        <p:spPr>
          <a:xfrm>
            <a:off x="8063785" y="185888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C88F2C-89E8-E942-88F7-ADF8EE43FB38}"/>
              </a:ext>
            </a:extLst>
          </p:cNvPr>
          <p:cNvSpPr txBox="1"/>
          <p:nvPr/>
        </p:nvSpPr>
        <p:spPr>
          <a:xfrm>
            <a:off x="1742379" y="1148270"/>
            <a:ext cx="19031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Pronađi u tekstu o </a:t>
            </a:r>
            <a:r>
              <a:rPr lang="hr-HR" dirty="0" err="1"/>
              <a:t>Fridi</a:t>
            </a:r>
            <a:r>
              <a:rPr lang="hr-HR" dirty="0"/>
              <a:t> </a:t>
            </a:r>
            <a:r>
              <a:rPr lang="hr-HR" dirty="0" err="1"/>
              <a:t>Kahlo</a:t>
            </a:r>
            <a:r>
              <a:rPr lang="hr-HR" dirty="0"/>
              <a:t> objekte i objektne rečenice.</a:t>
            </a:r>
            <a:endParaRPr lang="en-H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FE9C2-85AC-F74C-BAAF-C0322AA4BB5E}"/>
              </a:ext>
            </a:extLst>
          </p:cNvPr>
          <p:cNvSpPr txBox="1"/>
          <p:nvPr/>
        </p:nvSpPr>
        <p:spPr>
          <a:xfrm>
            <a:off x="1747421" y="2461171"/>
            <a:ext cx="16727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Poslušaj audiosažetke </a:t>
            </a:r>
            <a:r>
              <a:rPr lang="en-US" dirty="0"/>
              <a:t>o </a:t>
            </a:r>
            <a:r>
              <a:rPr lang="en-HR" dirty="0"/>
              <a:t>objektu </a:t>
            </a:r>
            <a:r>
              <a:rPr lang="en-US" dirty="0" err="1"/>
              <a:t>i</a:t>
            </a:r>
            <a:r>
              <a:rPr lang="en-HR" dirty="0"/>
              <a:t> objektnim rečenicama.</a:t>
            </a:r>
          </a:p>
        </p:txBody>
      </p:sp>
      <p:pic>
        <p:nvPicPr>
          <p:cNvPr id="16" name="Picture 15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F7A68610-48A7-B84E-9AEC-68D3FA6943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95" y="1205186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8" name="Picture 17" descr="Icon&#10;&#10;Description automatically generated with low confidence">
            <a:extLst>
              <a:ext uri="{FF2B5EF4-FFF2-40B4-BE49-F238E27FC236}">
                <a16:creationId xmlns:a16="http://schemas.microsoft.com/office/drawing/2014/main" id="{45B7A09B-FA6E-ED45-AC42-C1E5DA61F1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2591002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45E6226C-AA09-9444-A751-67DBE8B5E3E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4072988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92961D74-877A-9749-86CC-BD775F9623D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1203341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4" name="Picture 23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C383D2B5-27B6-2742-98C7-95AA7E76A4B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2591003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83DA32A-5B68-0C4D-9218-79B719ACF848}"/>
              </a:ext>
            </a:extLst>
          </p:cNvPr>
          <p:cNvSpPr txBox="1"/>
          <p:nvPr/>
        </p:nvSpPr>
        <p:spPr>
          <a:xfrm>
            <a:off x="1742379" y="3987707"/>
            <a:ext cx="15494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Razlikuj objektne, subjektne i predikatne rečenice.</a:t>
            </a:r>
            <a:endParaRPr lang="en-HR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650F81-6E59-0E45-8BDA-37C498C27D63}"/>
              </a:ext>
            </a:extLst>
          </p:cNvPr>
          <p:cNvSpPr txBox="1"/>
          <p:nvPr/>
        </p:nvSpPr>
        <p:spPr>
          <a:xfrm>
            <a:off x="5181600" y="1203341"/>
            <a:ext cx="1503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Provjeri svoje poznavanje objektnih rečenica.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CC2140-8D6F-E74C-9C72-8DD658767956}"/>
              </a:ext>
            </a:extLst>
          </p:cNvPr>
          <p:cNvSpPr txBox="1"/>
          <p:nvPr/>
        </p:nvSpPr>
        <p:spPr>
          <a:xfrm>
            <a:off x="5181600" y="2556413"/>
            <a:ext cx="16727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Vrednuj svoje znanje s pomoću Wizer.me listića.</a:t>
            </a:r>
          </a:p>
        </p:txBody>
      </p:sp>
    </p:spTree>
    <p:extLst>
      <p:ext uri="{BB962C8B-B14F-4D97-AF65-F5344CB8AC3E}">
        <p14:creationId xmlns:p14="http://schemas.microsoft.com/office/powerpoint/2010/main" val="2763696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ponsor — UIC Summer Institute on Sustainability and Energ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3" r="16995" b="-1"/>
          <a:stretch/>
        </p:blipFill>
        <p:spPr bwMode="auto">
          <a:xfrm>
            <a:off x="6103088" y="0"/>
            <a:ext cx="6088912" cy="587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193" y="-2659105"/>
            <a:ext cx="6873789" cy="12192000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2" y="3318560"/>
            <a:ext cx="2736906" cy="2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18" y="4444039"/>
            <a:ext cx="750775" cy="74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8278019" y="3313393"/>
            <a:ext cx="291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udžbenik hrvatskoga jezika u osmome razredu osnovne škole</a:t>
            </a:r>
          </a:p>
        </p:txBody>
      </p:sp>
      <p:pic>
        <p:nvPicPr>
          <p:cNvPr id="14" name="Picture 8" descr="e-sfera.hr ‐ platforma udžbenika Školske knji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4" b="28909"/>
          <a:stretch/>
        </p:blipFill>
        <p:spPr bwMode="auto">
          <a:xfrm>
            <a:off x="8569119" y="5568994"/>
            <a:ext cx="2489706" cy="53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24" y="2587714"/>
            <a:ext cx="2088115" cy="788954"/>
          </a:xfrm>
          <a:prstGeom prst="rect">
            <a:avLst/>
          </a:prstGeom>
        </p:spPr>
      </p:pic>
      <p:pic>
        <p:nvPicPr>
          <p:cNvPr id="1026" name="Picture 2" descr="Cuadrilla Images, Stock Photos &amp; Vectors | Shutter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53" y="835842"/>
            <a:ext cx="4764604" cy="34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0131">
            <a:off x="2412738" y="645836"/>
            <a:ext cx="3606334" cy="35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2" y="3898168"/>
            <a:ext cx="1105121" cy="10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niOkvir 15"/>
          <p:cNvSpPr txBox="1"/>
          <p:nvPr/>
        </p:nvSpPr>
        <p:spPr>
          <a:xfrm>
            <a:off x="8324460" y="1024545"/>
            <a:ext cx="31555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Objektna rečenica</a:t>
            </a:r>
          </a:p>
        </p:txBody>
      </p:sp>
    </p:spTree>
    <p:extLst>
      <p:ext uri="{BB962C8B-B14F-4D97-AF65-F5344CB8AC3E}">
        <p14:creationId xmlns:p14="http://schemas.microsoft.com/office/powerpoint/2010/main" val="296137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634638" y="1311127"/>
            <a:ext cx="4175063" cy="412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817" y="5206980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58B5B528-7EC9-D347-9C3A-C92F416B13F6}"/>
              </a:ext>
            </a:extLst>
          </p:cNvPr>
          <p:cNvSpPr txBox="1"/>
          <p:nvPr/>
        </p:nvSpPr>
        <p:spPr>
          <a:xfrm>
            <a:off x="8892363" y="1721480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POVEŽI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FF2125-00A0-A746-934B-C325898D20D1}"/>
              </a:ext>
            </a:extLst>
          </p:cNvPr>
          <p:cNvSpPr txBox="1"/>
          <p:nvPr/>
        </p:nvSpPr>
        <p:spPr>
          <a:xfrm>
            <a:off x="8218654" y="2550813"/>
            <a:ext cx="300702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Što</a:t>
            </a:r>
            <a:r>
              <a:rPr lang="en-US" sz="2800" dirty="0"/>
              <a:t> je </a:t>
            </a:r>
            <a:r>
              <a:rPr lang="en-US" sz="2800" dirty="0" err="1"/>
              <a:t>objekt</a:t>
            </a:r>
            <a:r>
              <a:rPr lang="en-US" sz="2800" dirty="0"/>
              <a:t>? </a:t>
            </a:r>
            <a:r>
              <a:rPr lang="en-US" sz="2800" dirty="0" err="1"/>
              <a:t>Koje</a:t>
            </a:r>
            <a:r>
              <a:rPr lang="en-US" sz="2800" dirty="0"/>
              <a:t> </a:t>
            </a:r>
            <a:r>
              <a:rPr lang="en-US" sz="2800" dirty="0" err="1"/>
              <a:t>su</a:t>
            </a:r>
            <a:r>
              <a:rPr lang="en-US" sz="2800" dirty="0"/>
              <a:t> </a:t>
            </a:r>
            <a:r>
              <a:rPr lang="en-US" sz="2800" dirty="0" err="1"/>
              <a:t>vrste</a:t>
            </a:r>
            <a:r>
              <a:rPr lang="en-US" sz="2800" dirty="0"/>
              <a:t> </a:t>
            </a:r>
            <a:r>
              <a:rPr lang="en-US" sz="2800" dirty="0" err="1"/>
              <a:t>objekta</a:t>
            </a:r>
            <a:r>
              <a:rPr lang="en-US" sz="2800" dirty="0"/>
              <a:t>? U </a:t>
            </a:r>
            <a:r>
              <a:rPr lang="en-US" sz="2800" dirty="0" err="1"/>
              <a:t>kojim</a:t>
            </a:r>
            <a:r>
              <a:rPr lang="en-US" sz="2800" dirty="0"/>
              <a:t> </a:t>
            </a:r>
            <a:r>
              <a:rPr lang="en-US" sz="2800" dirty="0" err="1"/>
              <a:t>su</a:t>
            </a:r>
            <a:r>
              <a:rPr lang="en-US" sz="2800" dirty="0"/>
              <a:t> </a:t>
            </a:r>
            <a:r>
              <a:rPr lang="en-US" sz="2800" dirty="0" err="1"/>
              <a:t>padežima</a:t>
            </a:r>
            <a:r>
              <a:rPr lang="en-US" sz="2800" dirty="0"/>
              <a:t> </a:t>
            </a:r>
            <a:r>
              <a:rPr lang="en-US" sz="2800" dirty="0" err="1"/>
              <a:t>izravni</a:t>
            </a:r>
            <a:r>
              <a:rPr lang="en-US" sz="2800" dirty="0"/>
              <a:t>/</a:t>
            </a:r>
            <a:r>
              <a:rPr lang="en-US" sz="2800" dirty="0" err="1"/>
              <a:t>neizravni</a:t>
            </a:r>
            <a:r>
              <a:rPr lang="en-US" sz="2800" dirty="0"/>
              <a:t> </a:t>
            </a:r>
            <a:r>
              <a:rPr lang="en-US" sz="2800" dirty="0" err="1"/>
              <a:t>objekt</a:t>
            </a:r>
            <a:r>
              <a:rPr lang="en-US" sz="2800" dirty="0"/>
              <a:t>? </a:t>
            </a:r>
            <a:endParaRPr lang="en-HR" sz="2800" dirty="0"/>
          </a:p>
        </p:txBody>
      </p:sp>
      <p:pic>
        <p:nvPicPr>
          <p:cNvPr id="8" name="Picture 7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C9B92498-1A42-7141-876A-1B68C13151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95121">
            <a:off x="1349952" y="579593"/>
            <a:ext cx="4100558" cy="5708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09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wall, person, indoor&#10;&#10;Description automatically generated">
            <a:extLst>
              <a:ext uri="{FF2B5EF4-FFF2-40B4-BE49-F238E27FC236}">
                <a16:creationId xmlns:a16="http://schemas.microsoft.com/office/drawing/2014/main" id="{86ECF827-3E00-1043-80A8-852195F475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07" y="837227"/>
            <a:ext cx="2870200" cy="2171700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3" y="155429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788635" y="1185066"/>
            <a:ext cx="4161233" cy="4109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047" y="555685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3F51D632-0C3B-034C-9EDF-36E4DB0D22CB}"/>
              </a:ext>
            </a:extLst>
          </p:cNvPr>
          <p:cNvSpPr txBox="1"/>
          <p:nvPr/>
        </p:nvSpPr>
        <p:spPr>
          <a:xfrm>
            <a:off x="8690775" y="1547007"/>
            <a:ext cx="235695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PRIPREMI SE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7CFEFD2-2803-DF49-B702-965E1F4DEFBA}"/>
              </a:ext>
            </a:extLst>
          </p:cNvPr>
          <p:cNvSpPr/>
          <p:nvPr/>
        </p:nvSpPr>
        <p:spPr>
          <a:xfrm>
            <a:off x="8449056" y="2179971"/>
            <a:ext cx="3048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Na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pitanje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odgovara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druga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Za koji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rečenični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član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postavlja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isto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pitanje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01ABA42-FE27-4348-9639-5478DC0809C4}"/>
              </a:ext>
            </a:extLst>
          </p:cNvPr>
          <p:cNvSpPr/>
          <p:nvPr/>
        </p:nvSpPr>
        <p:spPr>
          <a:xfrm>
            <a:off x="882988" y="3544086"/>
            <a:ext cx="6096000" cy="15901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800"/>
              </a:spcAft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Zamisli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da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ušao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vremenski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stroj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  <a:p>
            <a:pPr>
              <a:spcAft>
                <a:spcPts val="800"/>
              </a:spcAft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Zamisli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da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oteli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izvanzemaljci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  <a:p>
            <a:pPr>
              <a:spcAft>
                <a:spcPts val="800"/>
              </a:spcAft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Zamisli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da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imaš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čarobni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ključ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D62C9D-0811-DD45-957E-12B8AB269E39}"/>
              </a:ext>
            </a:extLst>
          </p:cNvPr>
          <p:cNvSpPr txBox="1"/>
          <p:nvPr/>
        </p:nvSpPr>
        <p:spPr>
          <a:xfrm>
            <a:off x="3418636" y="2111531"/>
            <a:ext cx="46612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Zamisli…</a:t>
            </a:r>
            <a:r>
              <a:rPr lang="en-HR" sz="2800" dirty="0">
                <a:solidFill>
                  <a:srgbClr val="FFC000"/>
                </a:solidFill>
              </a:rPr>
              <a:t>KOGA,</a:t>
            </a:r>
            <a:r>
              <a:rPr lang="en-HR" sz="2800" dirty="0"/>
              <a:t> </a:t>
            </a:r>
            <a:r>
              <a:rPr lang="en-HR" sz="2800" dirty="0">
                <a:solidFill>
                  <a:srgbClr val="FFC000"/>
                </a:solidFill>
              </a:rPr>
              <a:t>ŠTO?</a:t>
            </a:r>
            <a:r>
              <a:rPr lang="en-HR" sz="2800" dirty="0"/>
              <a:t>...</a:t>
            </a:r>
            <a:r>
              <a:rPr lang="en-HR" sz="2800" b="1" dirty="0">
                <a:solidFill>
                  <a:srgbClr val="069C4B"/>
                </a:solidFill>
              </a:rPr>
              <a:t>TO</a:t>
            </a:r>
            <a:r>
              <a:rPr lang="en-HR" sz="2800" dirty="0"/>
              <a:t>.                  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BBD35B-E073-EF4F-9AB2-283DC2C8C77D}"/>
              </a:ext>
            </a:extLst>
          </p:cNvPr>
          <p:cNvSpPr/>
          <p:nvPr/>
        </p:nvSpPr>
        <p:spPr>
          <a:xfrm>
            <a:off x="6359115" y="1467647"/>
            <a:ext cx="11094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HR" sz="2800" dirty="0">
                <a:solidFill>
                  <a:srgbClr val="069C4B"/>
                </a:solidFill>
              </a:rPr>
              <a:t>objekt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166032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lika 4">
            <a:hlinkClick r:id="rId2" action="ppaction://hlinksldjump"/>
            <a:extLst>
              <a:ext uri="{FF2B5EF4-FFF2-40B4-BE49-F238E27FC236}">
                <a16:creationId xmlns:a16="http://schemas.microsoft.com/office/drawing/2014/main" id="{5C8C2B2E-132C-CA4D-8F4F-6217C0B001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59" y="2149324"/>
            <a:ext cx="6904108" cy="3979027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05282" y="1348671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7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3282" y="1515394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88DD34-5599-5540-9665-817888EB80CD}"/>
              </a:ext>
            </a:extLst>
          </p:cNvPr>
          <p:cNvSpPr txBox="1"/>
          <p:nvPr/>
        </p:nvSpPr>
        <p:spPr>
          <a:xfrm>
            <a:off x="2267712" y="413556"/>
            <a:ext cx="86759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primjer. Odredi službu istaknute imenice.</a:t>
            </a:r>
          </a:p>
          <a:p>
            <a:r>
              <a:rPr lang="en-HR" sz="2800" dirty="0"/>
              <a:t>S pomoću grafičkoga organizatora ponovi objekt.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B39948-83F5-924C-9C20-D61DE19C6865}"/>
              </a:ext>
            </a:extLst>
          </p:cNvPr>
          <p:cNvSpPr txBox="1"/>
          <p:nvPr/>
        </p:nvSpPr>
        <p:spPr>
          <a:xfrm>
            <a:off x="8176758" y="2619210"/>
            <a:ext cx="345420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- </a:t>
            </a:r>
            <a:r>
              <a:rPr lang="en-US" sz="2800" dirty="0" err="1"/>
              <a:t>i</a:t>
            </a:r>
            <a:r>
              <a:rPr lang="en-HR" sz="2800" dirty="0"/>
              <a:t>zriče predmet radnje </a:t>
            </a:r>
          </a:p>
          <a:p>
            <a:pPr algn="ctr"/>
            <a:r>
              <a:rPr lang="en-HR" sz="2800" dirty="0"/>
              <a:t>- dopuna glagolu </a:t>
            </a:r>
          </a:p>
          <a:p>
            <a:pPr algn="ctr"/>
            <a:r>
              <a:rPr lang="en-HR" sz="2800" dirty="0"/>
              <a:t>- nije u N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HR" sz="2800" dirty="0"/>
              <a:t>V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D81DB0-2938-A447-81EE-632B05FBB5CD}"/>
              </a:ext>
            </a:extLst>
          </p:cNvPr>
          <p:cNvSpPr txBox="1"/>
          <p:nvPr/>
        </p:nvSpPr>
        <p:spPr>
          <a:xfrm>
            <a:off x="9239113" y="2149324"/>
            <a:ext cx="17045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OBJEKT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46D1C3-2F78-084D-956A-3C34F81344F0}"/>
              </a:ext>
            </a:extLst>
          </p:cNvPr>
          <p:cNvSpPr txBox="1"/>
          <p:nvPr/>
        </p:nvSpPr>
        <p:spPr>
          <a:xfrm>
            <a:off x="352284" y="1576949"/>
            <a:ext cx="43538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Izvanzemaljci pišu </a:t>
            </a:r>
            <a:r>
              <a:rPr lang="en-HR" sz="2800" b="1" dirty="0">
                <a:solidFill>
                  <a:srgbClr val="C00000"/>
                </a:solidFill>
              </a:rPr>
              <a:t>poruku</a:t>
            </a:r>
            <a:r>
              <a:rPr lang="en-HR" sz="28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F21798-FABB-0148-9AC8-14ECFEEE9416}"/>
              </a:ext>
            </a:extLst>
          </p:cNvPr>
          <p:cNvSpPr txBox="1"/>
          <p:nvPr/>
        </p:nvSpPr>
        <p:spPr>
          <a:xfrm>
            <a:off x="5202658" y="1576949"/>
            <a:ext cx="2791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</a:t>
            </a:r>
            <a:r>
              <a:rPr lang="en-HR" sz="2800" dirty="0"/>
              <a:t>zravni objekt</a:t>
            </a:r>
          </a:p>
        </p:txBody>
      </p:sp>
    </p:spTree>
    <p:extLst>
      <p:ext uri="{BB962C8B-B14F-4D97-AF65-F5344CB8AC3E}">
        <p14:creationId xmlns:p14="http://schemas.microsoft.com/office/powerpoint/2010/main" val="288578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uiExpand="1" build="p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977844" y="1505650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839" y="5317180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069954" y="1953562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A4025A-A082-1F49-806E-078FC985AE12}"/>
              </a:ext>
            </a:extLst>
          </p:cNvPr>
          <p:cNvSpPr txBox="1"/>
          <p:nvPr/>
        </p:nvSpPr>
        <p:spPr>
          <a:xfrm>
            <a:off x="8684398" y="2940129"/>
            <a:ext cx="23164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0B050"/>
                </a:solidFill>
              </a:rPr>
              <a:t>OBJEKTNA REČENICA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8C784C-77DC-054B-8016-9013B8088C76}"/>
              </a:ext>
            </a:extLst>
          </p:cNvPr>
          <p:cNvSpPr txBox="1"/>
          <p:nvPr/>
        </p:nvSpPr>
        <p:spPr>
          <a:xfrm>
            <a:off x="2348621" y="343472"/>
            <a:ext cx="88359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Postavi pitanje za objekt.Čime je izrečen objekt u prvoj rečenici, a čime u drugoj rečenici? Razlikuju li se po sastavu?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8FCF85-93A5-7448-AF02-244EA70E724C}"/>
              </a:ext>
            </a:extLst>
          </p:cNvPr>
          <p:cNvSpPr txBox="1"/>
          <p:nvPr/>
        </p:nvSpPr>
        <p:spPr>
          <a:xfrm>
            <a:off x="200083" y="1923186"/>
            <a:ext cx="50655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Čujem njihovo tiho </a:t>
            </a:r>
            <a:r>
              <a:rPr lang="en-HR" sz="2800" b="1" dirty="0">
                <a:solidFill>
                  <a:srgbClr val="FFC000"/>
                </a:solidFill>
              </a:rPr>
              <a:t>pričanje</a:t>
            </a:r>
            <a:r>
              <a:rPr lang="en-HR" sz="2800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6C3C4D-E691-B848-B8B4-602E3D55EA7F}"/>
              </a:ext>
            </a:extLst>
          </p:cNvPr>
          <p:cNvSpPr txBox="1"/>
          <p:nvPr/>
        </p:nvSpPr>
        <p:spPr>
          <a:xfrm>
            <a:off x="200083" y="4269035"/>
            <a:ext cx="459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Čujem </a:t>
            </a:r>
            <a:r>
              <a:rPr lang="en-HR" sz="2800" b="1" dirty="0">
                <a:solidFill>
                  <a:srgbClr val="F909F9"/>
                </a:solidFill>
              </a:rPr>
              <a:t>kako</a:t>
            </a:r>
            <a:r>
              <a:rPr lang="en-HR" sz="2800" dirty="0">
                <a:solidFill>
                  <a:srgbClr val="F909F9"/>
                </a:solidFill>
              </a:rPr>
              <a:t> </a:t>
            </a:r>
            <a:r>
              <a:rPr lang="en-HR" sz="2800" b="1" dirty="0">
                <a:solidFill>
                  <a:srgbClr val="F909F9"/>
                </a:solidFill>
              </a:rPr>
              <a:t>tiho pričaju</a:t>
            </a:r>
            <a:r>
              <a:rPr lang="en-HR" sz="2800" dirty="0">
                <a:solidFill>
                  <a:srgbClr val="F909F9"/>
                </a:solidFill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C35F4D-4CCB-CF4E-BB88-58B13A94B8A1}"/>
              </a:ext>
            </a:extLst>
          </p:cNvPr>
          <p:cNvSpPr txBox="1"/>
          <p:nvPr/>
        </p:nvSpPr>
        <p:spPr>
          <a:xfrm>
            <a:off x="879032" y="3258512"/>
            <a:ext cx="41828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i="1" dirty="0"/>
              <a:t>Čujem…koga, što?...TO.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7E8DBA-8C19-BB43-BCAE-FF981D270FA1}"/>
              </a:ext>
            </a:extLst>
          </p:cNvPr>
          <p:cNvSpPr txBox="1"/>
          <p:nvPr/>
        </p:nvSpPr>
        <p:spPr>
          <a:xfrm>
            <a:off x="4796467" y="1940721"/>
            <a:ext cx="32843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C000"/>
                </a:solidFill>
              </a:rPr>
              <a:t>j</a:t>
            </a:r>
            <a:r>
              <a:rPr lang="en-HR" sz="2800" dirty="0">
                <a:solidFill>
                  <a:srgbClr val="FFC000"/>
                </a:solidFill>
              </a:rPr>
              <a:t>ednostavna rečenica – objekt izrečen </a:t>
            </a:r>
            <a:r>
              <a:rPr lang="en-HR" sz="2800" b="1" dirty="0">
                <a:solidFill>
                  <a:srgbClr val="FFC000"/>
                </a:solidFill>
              </a:rPr>
              <a:t>jednom</a:t>
            </a:r>
            <a:r>
              <a:rPr lang="en-HR" sz="2800" dirty="0">
                <a:solidFill>
                  <a:srgbClr val="FFC000"/>
                </a:solidFill>
              </a:rPr>
              <a:t> riječju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6EB18EF-2622-B94D-A7F1-3E8D8206C336}"/>
              </a:ext>
            </a:extLst>
          </p:cNvPr>
          <p:cNvSpPr/>
          <p:nvPr/>
        </p:nvSpPr>
        <p:spPr>
          <a:xfrm>
            <a:off x="4233503" y="4512617"/>
            <a:ext cx="39186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F909F9"/>
                </a:solidFill>
                <a:latin typeface="Calibri" panose="020F0502020204030204" pitchFamily="34" charset="0"/>
              </a:rPr>
              <a:t>zavisnosložena</a:t>
            </a:r>
            <a:r>
              <a:rPr lang="en-US" sz="2800" dirty="0">
                <a:solidFill>
                  <a:srgbClr val="F909F9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F909F9"/>
                </a:solidFill>
                <a:latin typeface="Calibri" panose="020F0502020204030204" pitchFamily="34" charset="0"/>
              </a:rPr>
              <a:t>rečenica</a:t>
            </a:r>
            <a:r>
              <a:rPr lang="en-US" sz="2800" dirty="0">
                <a:solidFill>
                  <a:srgbClr val="F909F9"/>
                </a:solidFill>
                <a:latin typeface="Calibri" panose="020F0502020204030204" pitchFamily="34" charset="0"/>
              </a:rPr>
              <a:t> -  </a:t>
            </a:r>
            <a:r>
              <a:rPr lang="en-US" sz="2800" dirty="0" err="1">
                <a:solidFill>
                  <a:srgbClr val="F909F9"/>
                </a:solidFill>
                <a:latin typeface="Calibri" panose="020F0502020204030204" pitchFamily="34" charset="0"/>
              </a:rPr>
              <a:t>objekt</a:t>
            </a:r>
            <a:r>
              <a:rPr lang="en-US" sz="2800" dirty="0">
                <a:solidFill>
                  <a:srgbClr val="F909F9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F909F9"/>
                </a:solidFill>
                <a:latin typeface="Calibri" panose="020F0502020204030204" pitchFamily="34" charset="0"/>
              </a:rPr>
              <a:t>izrečen</a:t>
            </a:r>
            <a:r>
              <a:rPr lang="en-US" sz="2800" dirty="0">
                <a:solidFill>
                  <a:srgbClr val="F909F9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909F9"/>
                </a:solidFill>
                <a:latin typeface="Calibri" panose="020F0502020204030204" pitchFamily="34" charset="0"/>
              </a:rPr>
              <a:t>zavisnom</a:t>
            </a:r>
            <a:r>
              <a:rPr lang="en-US" sz="2800" dirty="0">
                <a:solidFill>
                  <a:srgbClr val="F909F9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909F9"/>
                </a:solidFill>
                <a:latin typeface="Calibri" panose="020F0502020204030204" pitchFamily="34" charset="0"/>
              </a:rPr>
              <a:t>surečenicom</a:t>
            </a:r>
            <a:r>
              <a:rPr lang="en-US" sz="2800" b="1" dirty="0">
                <a:solidFill>
                  <a:srgbClr val="F909F9"/>
                </a:solidFill>
                <a:latin typeface="Calibri" panose="020F0502020204030204" pitchFamily="34" charset="0"/>
              </a:rPr>
              <a:t> </a:t>
            </a:r>
            <a:endParaRPr lang="en-HR" sz="2800" b="1" dirty="0">
              <a:solidFill>
                <a:srgbClr val="F909F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85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9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573859" y="1481790"/>
            <a:ext cx="4414026" cy="4359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400" y="512541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455187" y="1567507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2F6F1F5-7DCA-A64A-8499-5789193CA2CE}"/>
              </a:ext>
            </a:extLst>
          </p:cNvPr>
          <p:cNvSpPr/>
          <p:nvPr/>
        </p:nvSpPr>
        <p:spPr>
          <a:xfrm>
            <a:off x="2182193" y="374631"/>
            <a:ext cx="9204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HR" sz="2800" dirty="0"/>
              <a:t>Promotri primjer. Analiziraj rečenicu </a:t>
            </a:r>
            <a:r>
              <a:rPr lang="en-US" sz="2800" dirty="0" err="1"/>
              <a:t>i</a:t>
            </a:r>
            <a:r>
              <a:rPr lang="en-HR" sz="2800" dirty="0"/>
              <a:t> postavi pitanje na koje odgovara zavisna surečenica. </a:t>
            </a:r>
            <a:r>
              <a:rPr lang="en-US" sz="2800" dirty="0"/>
              <a:t>P</a:t>
            </a:r>
            <a:r>
              <a:rPr lang="en-HR" sz="2800" dirty="0"/>
              <a:t>reoblikuj je u jednostavnu.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67C11D-582E-2046-B7AF-DFB6BA7604AC}"/>
              </a:ext>
            </a:extLst>
          </p:cNvPr>
          <p:cNvSpPr txBox="1"/>
          <p:nvPr/>
        </p:nvSpPr>
        <p:spPr>
          <a:xfrm>
            <a:off x="346743" y="2014881"/>
            <a:ext cx="4962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C00000"/>
                </a:solidFill>
              </a:rPr>
              <a:t>Osjetio sam </a:t>
            </a:r>
            <a:r>
              <a:rPr lang="en-HR" sz="2800" dirty="0"/>
              <a:t>da </a:t>
            </a:r>
            <a:r>
              <a:rPr lang="en-HR" sz="2800" dirty="0">
                <a:solidFill>
                  <a:srgbClr val="C00000"/>
                </a:solidFill>
              </a:rPr>
              <a:t>sam bijesan</a:t>
            </a:r>
            <a:r>
              <a:rPr lang="en-HR" sz="2800" dirty="0"/>
              <a:t>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94ADBA4-8B8F-8A47-A497-7459221190A7}"/>
              </a:ext>
            </a:extLst>
          </p:cNvPr>
          <p:cNvCxnSpPr>
            <a:cxnSpLocks/>
          </p:cNvCxnSpPr>
          <p:nvPr/>
        </p:nvCxnSpPr>
        <p:spPr>
          <a:xfrm>
            <a:off x="2157984" y="1888911"/>
            <a:ext cx="0" cy="739022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9BDEB879-C112-BC47-8D29-C960BD0EE2B6}"/>
              </a:ext>
            </a:extLst>
          </p:cNvPr>
          <p:cNvSpPr/>
          <p:nvPr/>
        </p:nvSpPr>
        <p:spPr>
          <a:xfrm>
            <a:off x="2182193" y="2071159"/>
            <a:ext cx="438183" cy="419768"/>
          </a:xfrm>
          <a:prstGeom prst="ellipse">
            <a:avLst/>
          </a:prstGeom>
          <a:noFill/>
          <a:ln w="19050">
            <a:solidFill>
              <a:srgbClr val="069C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8A18A3-CB04-D546-B824-4273D62DBBC6}"/>
              </a:ext>
            </a:extLst>
          </p:cNvPr>
          <p:cNvSpPr txBox="1"/>
          <p:nvPr/>
        </p:nvSpPr>
        <p:spPr>
          <a:xfrm>
            <a:off x="858329" y="1611881"/>
            <a:ext cx="402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BFC9C0-AF5D-2642-AEC7-20C5D73DA895}"/>
              </a:ext>
            </a:extLst>
          </p:cNvPr>
          <p:cNvSpPr txBox="1"/>
          <p:nvPr/>
        </p:nvSpPr>
        <p:spPr>
          <a:xfrm>
            <a:off x="2661556" y="1590027"/>
            <a:ext cx="402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Z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819F9E-94AA-C943-9AF0-FFF9DBBE1386}"/>
              </a:ext>
            </a:extLst>
          </p:cNvPr>
          <p:cNvSpPr txBox="1"/>
          <p:nvPr/>
        </p:nvSpPr>
        <p:spPr>
          <a:xfrm>
            <a:off x="2540938" y="2835552"/>
            <a:ext cx="37478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i="1" dirty="0"/>
              <a:t>Koga ili što sam osjetio?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83E862-9CB6-9943-A483-1DD3C37BB8C5}"/>
              </a:ext>
            </a:extLst>
          </p:cNvPr>
          <p:cNvSpPr txBox="1"/>
          <p:nvPr/>
        </p:nvSpPr>
        <p:spPr>
          <a:xfrm>
            <a:off x="346743" y="4116276"/>
            <a:ext cx="30304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O</a:t>
            </a:r>
            <a:r>
              <a:rPr lang="en-HR" sz="2800" dirty="0"/>
              <a:t>sjetio sam </a:t>
            </a:r>
            <a:r>
              <a:rPr lang="en-HR" sz="2800" b="1" dirty="0">
                <a:solidFill>
                  <a:srgbClr val="FFC000"/>
                </a:solidFill>
              </a:rPr>
              <a:t>bijes</a:t>
            </a:r>
            <a:r>
              <a:rPr lang="en-HR" sz="2800" dirty="0"/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E57273-D1D0-8943-A614-7F7419CE9857}"/>
              </a:ext>
            </a:extLst>
          </p:cNvPr>
          <p:cNvSpPr txBox="1"/>
          <p:nvPr/>
        </p:nvSpPr>
        <p:spPr>
          <a:xfrm>
            <a:off x="8226970" y="2343093"/>
            <a:ext cx="3326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0B050"/>
                </a:solidFill>
              </a:rPr>
              <a:t>OBJEKTNA REČENICA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C1E101B-7B9C-6D41-9675-134BF8034137}"/>
              </a:ext>
            </a:extLst>
          </p:cNvPr>
          <p:cNvSpPr txBox="1"/>
          <p:nvPr/>
        </p:nvSpPr>
        <p:spPr>
          <a:xfrm>
            <a:off x="2047352" y="3618775"/>
            <a:ext cx="1146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objekt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FE9C3FA-3736-FC4D-930D-D1E6803419C4}"/>
              </a:ext>
            </a:extLst>
          </p:cNvPr>
          <p:cNvSpPr txBox="1"/>
          <p:nvPr/>
        </p:nvSpPr>
        <p:spPr>
          <a:xfrm>
            <a:off x="2905475" y="1577931"/>
            <a:ext cx="177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objektna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D7C380-B482-EF4B-B329-498C53CFD2E3}"/>
              </a:ext>
            </a:extLst>
          </p:cNvPr>
          <p:cNvSpPr txBox="1"/>
          <p:nvPr/>
        </p:nvSpPr>
        <p:spPr>
          <a:xfrm>
            <a:off x="8049978" y="2866313"/>
            <a:ext cx="35032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zavisnosložena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B050"/>
                </a:solidFill>
                <a:latin typeface="Calibri" panose="020F0502020204030204" pitchFamily="34" charset="0"/>
              </a:rPr>
              <a:t>zavisna</a:t>
            </a:r>
            <a:r>
              <a:rPr lang="en-US" sz="2800" dirty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B050"/>
                </a:solidFill>
                <a:latin typeface="Calibri" panose="020F0502020204030204" pitchFamily="34" charset="0"/>
              </a:rPr>
              <a:t>surečenica</a:t>
            </a:r>
            <a:r>
              <a:rPr lang="en-US" sz="2800" dirty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izriče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B050"/>
                </a:solidFill>
                <a:latin typeface="Calibri" panose="020F0502020204030204" pitchFamily="34" charset="0"/>
              </a:rPr>
              <a:t>objekt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glavne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22" name="Picture 21" descr="A person wearing a hat&#10;&#10;Description automatically generated with medium confidence">
            <a:extLst>
              <a:ext uri="{FF2B5EF4-FFF2-40B4-BE49-F238E27FC236}">
                <a16:creationId xmlns:a16="http://schemas.microsoft.com/office/drawing/2014/main" id="{F840B00E-B122-E34A-A47D-9912BBF0AF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778" y="3928422"/>
            <a:ext cx="2369388" cy="2075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46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11" grpId="0" animBg="1"/>
      <p:bldP spid="12" grpId="0"/>
      <p:bldP spid="13" grpId="0"/>
      <p:bldP spid="14" grpId="0"/>
      <p:bldP spid="15" grpId="0"/>
      <p:bldP spid="18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915427" y="1568752"/>
            <a:ext cx="4053858" cy="4003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099834" y="1564184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12E2746-6E92-DC41-9000-36E7BFEA0AE6}"/>
              </a:ext>
            </a:extLst>
          </p:cNvPr>
          <p:cNvSpPr txBox="1"/>
          <p:nvPr/>
        </p:nvSpPr>
        <p:spPr>
          <a:xfrm>
            <a:off x="2450592" y="501342"/>
            <a:ext cx="82539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primjer. </a:t>
            </a:r>
            <a:r>
              <a:rPr lang="en-US" sz="2800" dirty="0"/>
              <a:t>N</a:t>
            </a:r>
            <a:r>
              <a:rPr lang="en-HR" sz="2800" dirty="0"/>
              <a:t>a koji način može nastati objektna rečenica?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3211B6-428F-564E-B5E7-93A8A4D84C44}"/>
              </a:ext>
            </a:extLst>
          </p:cNvPr>
          <p:cNvSpPr/>
          <p:nvPr/>
        </p:nvSpPr>
        <p:spPr>
          <a:xfrm>
            <a:off x="402433" y="1537041"/>
            <a:ext cx="7833360" cy="25569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Roditelji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rekli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  <a:r>
              <a:rPr lang="en-US" sz="2800" dirty="0">
                <a:solidFill>
                  <a:srgbClr val="CC99FF"/>
                </a:solidFill>
                <a:latin typeface="Caveat"/>
              </a:rPr>
              <a:t>„</a:t>
            </a:r>
            <a:r>
              <a:rPr lang="en-US" sz="2800" dirty="0" err="1">
                <a:solidFill>
                  <a:srgbClr val="CC99FF"/>
                </a:solidFill>
                <a:latin typeface="Caveat"/>
              </a:rPr>
              <a:t>Smiješ</a:t>
            </a:r>
            <a:r>
              <a:rPr lang="en-US" sz="2800" dirty="0">
                <a:solidFill>
                  <a:srgbClr val="CC99FF"/>
                </a:solidFill>
                <a:latin typeface="Caveat"/>
              </a:rPr>
              <a:t> </a:t>
            </a:r>
            <a:r>
              <a:rPr lang="en-US" sz="2800" dirty="0" err="1">
                <a:solidFill>
                  <a:srgbClr val="CC99FF"/>
                </a:solidFill>
                <a:latin typeface="Caveat"/>
              </a:rPr>
              <a:t>raditi</a:t>
            </a:r>
            <a:r>
              <a:rPr lang="en-US" sz="2800" dirty="0">
                <a:solidFill>
                  <a:srgbClr val="CC99FF"/>
                </a:solidFill>
                <a:latin typeface="Caveat"/>
              </a:rPr>
              <a:t> </a:t>
            </a:r>
            <a:r>
              <a:rPr lang="en-US" sz="2800" dirty="0" err="1">
                <a:solidFill>
                  <a:srgbClr val="CC99FF"/>
                </a:solidFill>
                <a:latin typeface="Caveat"/>
              </a:rPr>
              <a:t>što</a:t>
            </a:r>
            <a:r>
              <a:rPr lang="en-US" sz="2800" dirty="0">
                <a:solidFill>
                  <a:srgbClr val="CC99FF"/>
                </a:solidFill>
                <a:latin typeface="Caveat"/>
              </a:rPr>
              <a:t> god </a:t>
            </a:r>
            <a:r>
              <a:rPr lang="en-US" sz="2800" dirty="0" err="1">
                <a:solidFill>
                  <a:srgbClr val="CC99FF"/>
                </a:solidFill>
                <a:latin typeface="Caveat"/>
              </a:rPr>
              <a:t>želiš</a:t>
            </a:r>
            <a:r>
              <a:rPr lang="en-US" sz="2800" dirty="0">
                <a:solidFill>
                  <a:srgbClr val="CC99FF"/>
                </a:solidFill>
                <a:latin typeface="Caveat"/>
              </a:rPr>
              <a:t>!“</a:t>
            </a:r>
          </a:p>
          <a:p>
            <a:pPr>
              <a:lnSpc>
                <a:spcPct val="200000"/>
              </a:lnSpc>
            </a:pPr>
            <a:r>
              <a:rPr lang="en-US" sz="2800" dirty="0">
                <a:solidFill>
                  <a:srgbClr val="CC99FF"/>
                </a:solidFill>
                <a:latin typeface="Caveat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sz="2800" dirty="0">
              <a:solidFill>
                <a:srgbClr val="000000"/>
              </a:solidFill>
            </a:endParaRPr>
          </a:p>
          <a:p>
            <a:pPr>
              <a:lnSpc>
                <a:spcPct val="200000"/>
              </a:lnSpc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Roditelji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rekli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CC99FF"/>
                </a:solidFill>
                <a:latin typeface="Caveat"/>
              </a:rPr>
              <a:t>da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CC99FF"/>
                </a:solidFill>
                <a:latin typeface="Caveat"/>
              </a:rPr>
              <a:t>smiješ</a:t>
            </a:r>
            <a:r>
              <a:rPr lang="en-US" sz="2800" dirty="0">
                <a:solidFill>
                  <a:srgbClr val="CC99FF"/>
                </a:solidFill>
                <a:latin typeface="Caveat"/>
              </a:rPr>
              <a:t> </a:t>
            </a:r>
            <a:r>
              <a:rPr lang="en-US" sz="2800" dirty="0" err="1">
                <a:solidFill>
                  <a:srgbClr val="CC99FF"/>
                </a:solidFill>
                <a:latin typeface="Caveat"/>
              </a:rPr>
              <a:t>raditi</a:t>
            </a:r>
            <a:r>
              <a:rPr lang="en-US" sz="2800" dirty="0">
                <a:solidFill>
                  <a:srgbClr val="CC99FF"/>
                </a:solidFill>
                <a:latin typeface="Caveat"/>
              </a:rPr>
              <a:t> </a:t>
            </a:r>
            <a:r>
              <a:rPr lang="en-US" sz="2800" dirty="0" err="1">
                <a:solidFill>
                  <a:srgbClr val="CC99FF"/>
                </a:solidFill>
                <a:latin typeface="Caveat"/>
              </a:rPr>
              <a:t>što</a:t>
            </a:r>
            <a:r>
              <a:rPr lang="en-US" sz="2800" dirty="0">
                <a:solidFill>
                  <a:srgbClr val="CC99FF"/>
                </a:solidFill>
                <a:latin typeface="Caveat"/>
              </a:rPr>
              <a:t> god </a:t>
            </a:r>
            <a:r>
              <a:rPr lang="en-US" sz="2800" dirty="0" err="1">
                <a:solidFill>
                  <a:srgbClr val="CC99FF"/>
                </a:solidFill>
                <a:latin typeface="Caveat"/>
              </a:rPr>
              <a:t>želiš</a:t>
            </a:r>
            <a:r>
              <a:rPr lang="en-US" sz="2800" dirty="0">
                <a:solidFill>
                  <a:srgbClr val="CC99FF"/>
                </a:solidFill>
                <a:latin typeface="Caveat"/>
              </a:rPr>
              <a:t>.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5021C7-5AE4-C24A-89B4-8372918EFA82}"/>
              </a:ext>
            </a:extLst>
          </p:cNvPr>
          <p:cNvSpPr/>
          <p:nvPr/>
        </p:nvSpPr>
        <p:spPr>
          <a:xfrm>
            <a:off x="3028734" y="2657567"/>
            <a:ext cx="22397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069C4B"/>
                </a:solidFill>
                <a:latin typeface="Calibri" panose="020F0502020204030204" pitchFamily="34" charset="0"/>
              </a:rPr>
              <a:t>upravni</a:t>
            </a:r>
            <a:r>
              <a:rPr lang="en-US" sz="2800" b="1" dirty="0">
                <a:solidFill>
                  <a:srgbClr val="069C4B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069C4B"/>
                </a:solidFill>
                <a:latin typeface="Calibri" panose="020F0502020204030204" pitchFamily="34" charset="0"/>
              </a:rPr>
              <a:t>govor</a:t>
            </a:r>
            <a:endParaRPr lang="en-HR" sz="2800" b="1" dirty="0">
              <a:solidFill>
                <a:srgbClr val="069C4B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62E747B-377F-4D4A-8E68-9DFC6AFAACDE}"/>
              </a:ext>
            </a:extLst>
          </p:cNvPr>
          <p:cNvSpPr/>
          <p:nvPr/>
        </p:nvSpPr>
        <p:spPr>
          <a:xfrm>
            <a:off x="3144807" y="4410700"/>
            <a:ext cx="26132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069C4B"/>
                </a:solidFill>
                <a:latin typeface="Calibri" panose="020F0502020204030204" pitchFamily="34" charset="0"/>
              </a:rPr>
              <a:t>neupravni</a:t>
            </a:r>
            <a:r>
              <a:rPr lang="en-US" sz="2800" b="1" dirty="0">
                <a:solidFill>
                  <a:srgbClr val="069C4B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069C4B"/>
                </a:solidFill>
                <a:latin typeface="Calibri" panose="020F0502020204030204" pitchFamily="34" charset="0"/>
              </a:rPr>
              <a:t>govor</a:t>
            </a:r>
            <a:endParaRPr lang="en-HR" sz="2800" b="1" dirty="0">
              <a:solidFill>
                <a:srgbClr val="069C4B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C8C13C-DC7C-9945-A4E4-507CC1428E3D}"/>
              </a:ext>
            </a:extLst>
          </p:cNvPr>
          <p:cNvSpPr txBox="1"/>
          <p:nvPr/>
        </p:nvSpPr>
        <p:spPr>
          <a:xfrm>
            <a:off x="8691281" y="2265928"/>
            <a:ext cx="23164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0B050"/>
                </a:solidFill>
              </a:rPr>
              <a:t>OBJEKTNA REČENICA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BEF6AA1-E601-634E-8958-610F638E9ED3}"/>
              </a:ext>
            </a:extLst>
          </p:cNvPr>
          <p:cNvSpPr/>
          <p:nvPr/>
        </p:nvSpPr>
        <p:spPr>
          <a:xfrm>
            <a:off x="8538903" y="3146605"/>
            <a:ext cx="288950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Može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nastati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preoblikom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upravnoga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govora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neupravni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  <a:p>
            <a:br>
              <a:rPr lang="en-US" dirty="0"/>
            </a:br>
            <a:br>
              <a:rPr lang="en-US" dirty="0"/>
            </a:br>
            <a:endParaRPr lang="en-HR" dirty="0"/>
          </a:p>
        </p:txBody>
      </p:sp>
    </p:spTree>
    <p:extLst>
      <p:ext uri="{BB962C8B-B14F-4D97-AF65-F5344CB8AC3E}">
        <p14:creationId xmlns:p14="http://schemas.microsoft.com/office/powerpoint/2010/main" val="109092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uiExpand="1" build="p"/>
      <p:bldP spid="9" grpId="0"/>
      <p:bldP spid="11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05283" y="1505650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163266" y="2072792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12E2746-6E92-DC41-9000-36E7BFEA0AE6}"/>
              </a:ext>
            </a:extLst>
          </p:cNvPr>
          <p:cNvSpPr txBox="1"/>
          <p:nvPr/>
        </p:nvSpPr>
        <p:spPr>
          <a:xfrm>
            <a:off x="2450592" y="501342"/>
            <a:ext cx="82539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primjere. </a:t>
            </a:r>
            <a:r>
              <a:rPr lang="hr-HR" sz="2800" dirty="0"/>
              <a:t>Kojim vezničkim riječima se povezuju objektne rečenice?</a:t>
            </a:r>
            <a:endParaRPr lang="en-HR" sz="28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5021C7-5AE4-C24A-89B4-8372918EFA82}"/>
              </a:ext>
            </a:extLst>
          </p:cNvPr>
          <p:cNvSpPr/>
          <p:nvPr/>
        </p:nvSpPr>
        <p:spPr>
          <a:xfrm>
            <a:off x="5742667" y="1760529"/>
            <a:ext cx="11909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069C4B"/>
                </a:solidFill>
                <a:latin typeface="Calibri" panose="020F0502020204030204" pitchFamily="34" charset="0"/>
              </a:rPr>
              <a:t>veznici</a:t>
            </a:r>
            <a:endParaRPr lang="en-HR" sz="2800" b="1" dirty="0">
              <a:solidFill>
                <a:srgbClr val="069C4B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62E747B-377F-4D4A-8E68-9DFC6AFAACDE}"/>
              </a:ext>
            </a:extLst>
          </p:cNvPr>
          <p:cNvSpPr/>
          <p:nvPr/>
        </p:nvSpPr>
        <p:spPr>
          <a:xfrm>
            <a:off x="5688165" y="2951946"/>
            <a:ext cx="16835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rgbClr val="069C4B"/>
                </a:solidFill>
                <a:latin typeface="Calibri" panose="020F0502020204030204" pitchFamily="34" charset="0"/>
              </a:rPr>
              <a:t>odnosne</a:t>
            </a:r>
            <a:r>
              <a:rPr lang="en-US" sz="2800" b="1" dirty="0">
                <a:solidFill>
                  <a:srgbClr val="069C4B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069C4B"/>
                </a:solidFill>
                <a:latin typeface="Calibri" panose="020F0502020204030204" pitchFamily="34" charset="0"/>
              </a:rPr>
              <a:t>zamjenice</a:t>
            </a:r>
            <a:endParaRPr lang="en-HR" sz="2800" b="1" dirty="0">
              <a:solidFill>
                <a:srgbClr val="069C4B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C8C13C-DC7C-9945-A4E4-507CC1428E3D}"/>
              </a:ext>
            </a:extLst>
          </p:cNvPr>
          <p:cNvSpPr txBox="1"/>
          <p:nvPr/>
        </p:nvSpPr>
        <p:spPr>
          <a:xfrm>
            <a:off x="8817040" y="2875507"/>
            <a:ext cx="23164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0B050"/>
                </a:solidFill>
              </a:rPr>
              <a:t>VEZNIČKE RIJEČI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D2E73C2-FE64-3045-8358-95E2844C3989}"/>
              </a:ext>
            </a:extLst>
          </p:cNvPr>
          <p:cNvSpPr/>
          <p:nvPr/>
        </p:nvSpPr>
        <p:spPr>
          <a:xfrm>
            <a:off x="5792685" y="4487909"/>
            <a:ext cx="11011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069C4B"/>
                </a:solidFill>
                <a:latin typeface="Calibri" panose="020F0502020204030204" pitchFamily="34" charset="0"/>
              </a:rPr>
              <a:t>prilozi</a:t>
            </a:r>
            <a:endParaRPr lang="en-HR" sz="2800" b="1" dirty="0">
              <a:solidFill>
                <a:srgbClr val="069C4B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8739996-634D-8845-A5EB-1EB4BB245297}"/>
              </a:ext>
            </a:extLst>
          </p:cNvPr>
          <p:cNvSpPr/>
          <p:nvPr/>
        </p:nvSpPr>
        <p:spPr>
          <a:xfrm>
            <a:off x="469444" y="1496952"/>
            <a:ext cx="4963818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Zamisli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>
                <a:solidFill>
                  <a:srgbClr val="CC99FF"/>
                </a:solidFill>
                <a:latin typeface="Caveat"/>
              </a:rPr>
              <a:t>da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imaš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čarobni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ključ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  <a:p>
            <a:pPr>
              <a:lnSpc>
                <a:spcPct val="200000"/>
              </a:lnSpc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Zamisli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CC99FF"/>
                </a:solidFill>
                <a:latin typeface="Caveat"/>
              </a:rPr>
              <a:t>koja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ćeš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vrata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otključati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  <a:p>
            <a:pPr>
              <a:lnSpc>
                <a:spcPct val="200000"/>
              </a:lnSpc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Zamisli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CC99FF"/>
                </a:solidFill>
                <a:latin typeface="Caveat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drugi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govore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  <a:p>
            <a:pPr>
              <a:lnSpc>
                <a:spcPct val="200000"/>
              </a:lnSpc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Zamisli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CC99FF"/>
                </a:solidFill>
                <a:latin typeface="Caveat"/>
              </a:rPr>
              <a:t>kamo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ćeš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otići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  <a:p>
            <a:br>
              <a:rPr lang="en-US" dirty="0">
                <a:solidFill>
                  <a:srgbClr val="000000"/>
                </a:solidFill>
              </a:rPr>
            </a:br>
            <a:br>
              <a:rPr lang="en-US" dirty="0"/>
            </a:br>
            <a:endParaRPr lang="en-HR" dirty="0"/>
          </a:p>
        </p:txBody>
      </p:sp>
    </p:spTree>
    <p:extLst>
      <p:ext uri="{BB962C8B-B14F-4D97-AF65-F5344CB8AC3E}">
        <p14:creationId xmlns:p14="http://schemas.microsoft.com/office/powerpoint/2010/main" val="114914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9" grpId="0"/>
      <p:bldP spid="11" grpId="0"/>
      <p:bldP spid="12" grpId="0"/>
      <p:bldP spid="4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494</Words>
  <Application>Microsoft Macintosh PowerPoint</Application>
  <PresentationFormat>Widescreen</PresentationFormat>
  <Paragraphs>89</Paragraphs>
  <Slides>15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Caveat</vt:lpstr>
      <vt:lpstr>Impact</vt:lpstr>
      <vt:lpstr>Segoe UI Black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Anita Šojat</dc:creator>
  <cp:lastModifiedBy>Zrinka Jurčević</cp:lastModifiedBy>
  <cp:revision>3</cp:revision>
  <dcterms:created xsi:type="dcterms:W3CDTF">2021-03-09T17:51:49Z</dcterms:created>
  <dcterms:modified xsi:type="dcterms:W3CDTF">2021-05-09T17:27:16Z</dcterms:modified>
</cp:coreProperties>
</file>